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68" r:id="rId3"/>
    <p:sldId id="269" r:id="rId4"/>
    <p:sldId id="270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56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67B8B-399D-4C3C-BB2B-ED5B1FC7DC22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D0295-25F6-4AD5-804D-152E9D273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14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D0295-25F6-4AD5-804D-152E9D27358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1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013E693-4E48-49DC-88BA-51566FD4167E}" type="datetimeFigureOut">
              <a:rPr lang="ru-RU" smtClean="0"/>
              <a:t>02.10.2012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955FB56-8A10-4016-8EA1-4B5D5118873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20738" y="1556792"/>
            <a:ext cx="6777318" cy="1177167"/>
          </a:xfrm>
        </p:spPr>
        <p:txBody>
          <a:bodyPr/>
          <a:lstStyle/>
          <a:p>
            <a:r>
              <a:rPr lang="uk-UA" sz="2400" b="1" i="1" dirty="0" smtClean="0"/>
              <a:t>Устянська загальноосвітня школа І – ІІІ ступенів</a:t>
            </a:r>
            <a:endParaRPr lang="ru-RU" sz="24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48256" y="3899878"/>
            <a:ext cx="597945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Виховна система закладу: досвід, проблеми, пошук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290" name="Picture 2" descr="G:\Портфоліо Баранова\Допоміжні матеріали\bestgif.narod.ru_215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25433">
            <a:off x="308967" y="4351733"/>
            <a:ext cx="2788754" cy="199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Портфоліо Баранова\Допоміжні матеріали\imagнгшщes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8680"/>
            <a:ext cx="1528564" cy="109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7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/>
              <a:t>Структура дитячого об</a:t>
            </a:r>
            <a:r>
              <a:rPr lang="en-US" sz="2800" b="1" dirty="0" smtClean="0"/>
              <a:t>’</a:t>
            </a:r>
            <a:r>
              <a:rPr lang="uk-UA" sz="2800" b="1" dirty="0" smtClean="0"/>
              <a:t>єднання </a:t>
            </a:r>
            <a:br>
              <a:rPr lang="uk-UA" sz="2800" b="1" dirty="0" smtClean="0"/>
            </a:br>
            <a:r>
              <a:rPr lang="uk-UA" sz="2800" b="1" dirty="0" smtClean="0"/>
              <a:t>« Полісяночка»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1628800"/>
            <a:ext cx="475252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Рада дитячого об</a:t>
            </a:r>
            <a:r>
              <a:rPr lang="en-US" dirty="0" smtClean="0"/>
              <a:t>’</a:t>
            </a:r>
            <a:r>
              <a:rPr lang="uk-UA" dirty="0" smtClean="0"/>
              <a:t>єднання « Полісяночка »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040155" y="2204864"/>
            <a:ext cx="556181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1691680" y="2204864"/>
            <a:ext cx="576064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19572" y="2708920"/>
            <a:ext cx="1944216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Шефи - організатори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671900" y="2708920"/>
            <a:ext cx="1944216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Голова ради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67" y="2689870"/>
            <a:ext cx="19637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Прямая соединительная линия 17"/>
          <p:cNvCxnSpPr>
            <a:endCxn id="15" idx="0"/>
          </p:cNvCxnSpPr>
          <p:nvPr/>
        </p:nvCxnSpPr>
        <p:spPr>
          <a:xfrm>
            <a:off x="4644008" y="2222063"/>
            <a:ext cx="0" cy="486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051720" y="3762394"/>
            <a:ext cx="891716" cy="24749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dirty="0" smtClean="0"/>
              <a:t>Класне об</a:t>
            </a:r>
            <a:r>
              <a:rPr lang="en-US" sz="1600" dirty="0" smtClean="0"/>
              <a:t>’</a:t>
            </a:r>
            <a:r>
              <a:rPr lang="uk-UA" sz="1600" dirty="0" smtClean="0"/>
              <a:t>єднання</a:t>
            </a:r>
          </a:p>
          <a:p>
            <a:pPr algn="ctr"/>
            <a:r>
              <a:rPr lang="uk-UA" sz="1600" dirty="0" smtClean="0"/>
              <a:t>4 кл « Струмочок »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563888" y="3771820"/>
            <a:ext cx="891716" cy="24654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dirty="0" smtClean="0"/>
              <a:t>Класне </a:t>
            </a:r>
            <a:r>
              <a:rPr lang="uk-UA" sz="1600" dirty="0"/>
              <a:t>об</a:t>
            </a:r>
            <a:r>
              <a:rPr lang="en-US" sz="1600" dirty="0"/>
              <a:t>’</a:t>
            </a:r>
            <a:r>
              <a:rPr lang="uk-UA" sz="1600" dirty="0" smtClean="0"/>
              <a:t>єднання</a:t>
            </a:r>
          </a:p>
          <a:p>
            <a:pPr algn="ctr"/>
            <a:r>
              <a:rPr lang="uk-UA" sz="1600" dirty="0" smtClean="0"/>
              <a:t>3 кл « Сонечко »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004048" y="3771821"/>
            <a:ext cx="891716" cy="18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458103" y="3800831"/>
            <a:ext cx="891716" cy="24364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dirty="0"/>
              <a:t>Класне об</a:t>
            </a:r>
            <a:r>
              <a:rPr lang="en-US" sz="1600" dirty="0"/>
              <a:t>’</a:t>
            </a:r>
            <a:r>
              <a:rPr lang="uk-UA" sz="1600" dirty="0" smtClean="0"/>
              <a:t>єднання</a:t>
            </a:r>
            <a:endParaRPr lang="uk-UA" sz="1600" dirty="0"/>
          </a:p>
          <a:p>
            <a:pPr algn="ctr"/>
            <a:r>
              <a:rPr lang="uk-UA" sz="1600" dirty="0" smtClean="0"/>
              <a:t>1 кл « </a:t>
            </a:r>
            <a:r>
              <a:rPr lang="uk-UA" sz="1600" dirty="0" err="1" smtClean="0"/>
              <a:t>Пізнайки</a:t>
            </a:r>
            <a:r>
              <a:rPr lang="uk-UA" sz="1600" dirty="0" smtClean="0"/>
              <a:t> »</a:t>
            </a:r>
            <a:endParaRPr lang="ru-RU" sz="1600" dirty="0"/>
          </a:p>
        </p:txBody>
      </p:sp>
      <p:cxnSp>
        <p:nvCxnSpPr>
          <p:cNvPr id="24" name="Прямая соединительная линия 23"/>
          <p:cNvCxnSpPr>
            <a:endCxn id="20" idx="0"/>
          </p:cNvCxnSpPr>
          <p:nvPr/>
        </p:nvCxnSpPr>
        <p:spPr>
          <a:xfrm flipH="1">
            <a:off x="2497578" y="3166120"/>
            <a:ext cx="1174322" cy="596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23" idx="0"/>
          </p:cNvCxnSpPr>
          <p:nvPr/>
        </p:nvCxnSpPr>
        <p:spPr>
          <a:xfrm>
            <a:off x="5605022" y="3195131"/>
            <a:ext cx="1298939" cy="605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5" idx="2"/>
          </p:cNvCxnSpPr>
          <p:nvPr/>
        </p:nvCxnSpPr>
        <p:spPr>
          <a:xfrm flipH="1">
            <a:off x="3824633" y="3166120"/>
            <a:ext cx="819375" cy="605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endCxn id="22" idx="0"/>
          </p:cNvCxnSpPr>
          <p:nvPr/>
        </p:nvCxnSpPr>
        <p:spPr>
          <a:xfrm>
            <a:off x="4644008" y="3166120"/>
            <a:ext cx="805898" cy="605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6614467" y="2699395"/>
            <a:ext cx="1944216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Батьківський комітет</a:t>
            </a:r>
            <a:endParaRPr lang="ru-RU" sz="16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004048" y="3775953"/>
            <a:ext cx="891716" cy="24613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dirty="0"/>
              <a:t>Класне об</a:t>
            </a:r>
            <a:r>
              <a:rPr lang="en-US" sz="1600" dirty="0"/>
              <a:t>’</a:t>
            </a:r>
            <a:r>
              <a:rPr lang="uk-UA" sz="1600" dirty="0" smtClean="0"/>
              <a:t>єднання</a:t>
            </a:r>
            <a:endParaRPr lang="uk-UA" sz="1600" dirty="0"/>
          </a:p>
          <a:p>
            <a:pPr algn="ctr"/>
            <a:r>
              <a:rPr lang="uk-UA" sz="1600" dirty="0"/>
              <a:t>2</a:t>
            </a:r>
            <a:r>
              <a:rPr lang="uk-UA" sz="1600" dirty="0" smtClean="0"/>
              <a:t> кл « Веселка 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220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sz="1800" dirty="0" smtClean="0"/>
              <a:t>     Основними </a:t>
            </a:r>
            <a:r>
              <a:rPr lang="uk-UA" sz="1800" dirty="0"/>
              <a:t>методами роботи з </a:t>
            </a:r>
            <a:r>
              <a:rPr lang="uk-UA" sz="1800" dirty="0" err="1"/>
              <a:t>полісянчиками</a:t>
            </a:r>
            <a:r>
              <a:rPr lang="uk-UA" sz="1800" dirty="0"/>
              <a:t> є гра, змагання і доручення. Головне місце в цьому ряду займає гра. Гра — це природний для дитини вид діяльності.</a:t>
            </a:r>
            <a:endParaRPr lang="ru-RU" sz="1800" dirty="0"/>
          </a:p>
          <a:p>
            <a:r>
              <a:rPr lang="uk-UA" sz="1800" dirty="0" smtClean="0"/>
              <a:t>      За </a:t>
            </a:r>
            <a:r>
              <a:rPr lang="uk-UA" sz="1800" dirty="0"/>
              <a:t>допомогою гри формуються певні якості особистості: увага, спостережливість, пам'ять, виявляються творчі здібності дитини, самостійність, ініціатива.</a:t>
            </a:r>
            <a:endParaRPr lang="ru-RU" sz="1800" dirty="0"/>
          </a:p>
          <a:p>
            <a:r>
              <a:rPr lang="uk-UA" sz="1800" dirty="0" smtClean="0"/>
              <a:t>      Для </a:t>
            </a:r>
            <a:r>
              <a:rPr lang="uk-UA" sz="1800" dirty="0"/>
              <a:t>класних об'єднань проводиться гра-мандрівка, для кожного класу визначається </a:t>
            </a:r>
            <a:r>
              <a:rPr lang="uk-UA" sz="1800" dirty="0" smtClean="0"/>
              <a:t>маршрут </a:t>
            </a:r>
            <a:r>
              <a:rPr lang="uk-UA" sz="1800" dirty="0"/>
              <a:t>зі </a:t>
            </a:r>
            <a:r>
              <a:rPr lang="uk-UA" sz="1800" dirty="0" smtClean="0"/>
              <a:t>станціями</a:t>
            </a:r>
          </a:p>
          <a:p>
            <a:pPr marL="0" indent="0">
              <a:buNone/>
            </a:pPr>
            <a:endParaRPr lang="uk-UA" sz="1800" dirty="0" smtClean="0"/>
          </a:p>
          <a:p>
            <a:pPr algn="ctr">
              <a:buFont typeface="Wingdings" pitchFamily="2" charset="2"/>
              <a:buChar char="v"/>
            </a:pPr>
            <a:r>
              <a:rPr lang="uk-UA" sz="1800" dirty="0" smtClean="0"/>
              <a:t>  </a:t>
            </a:r>
            <a:r>
              <a:rPr lang="uk-UA" sz="1800" dirty="0"/>
              <a:t>«Пізнавальна» (об'єднання 1</a:t>
            </a:r>
            <a:r>
              <a:rPr lang="uk-UA" sz="1800" b="1" dirty="0" smtClean="0"/>
              <a:t> </a:t>
            </a:r>
            <a:r>
              <a:rPr lang="uk-UA" sz="1800" dirty="0"/>
              <a:t>класу «</a:t>
            </a:r>
            <a:r>
              <a:rPr lang="uk-UA" sz="1800" dirty="0" err="1"/>
              <a:t>Пізнайки</a:t>
            </a:r>
            <a:r>
              <a:rPr lang="uk-UA" sz="1800" dirty="0" smtClean="0"/>
              <a:t>»)</a:t>
            </a:r>
          </a:p>
          <a:p>
            <a:pPr algn="ctr">
              <a:buFont typeface="Wingdings" pitchFamily="2" charset="2"/>
              <a:buChar char="v"/>
            </a:pPr>
            <a:r>
              <a:rPr lang="uk-UA" sz="1800" dirty="0" smtClean="0"/>
              <a:t>«</a:t>
            </a:r>
            <a:r>
              <a:rPr lang="uk-UA" sz="1800" dirty="0"/>
              <a:t>Моє Полісся» (об'єднання 2 класу «Веселка») </a:t>
            </a:r>
          </a:p>
          <a:p>
            <a:pPr algn="ctr">
              <a:buFont typeface="Wingdings" pitchFamily="2" charset="2"/>
              <a:buChar char="v"/>
            </a:pPr>
            <a:r>
              <a:rPr lang="uk-UA" sz="1800" dirty="0" smtClean="0"/>
              <a:t>«</a:t>
            </a:r>
            <a:r>
              <a:rPr lang="uk-UA" sz="1800" dirty="0"/>
              <a:t>Моє село» (об'єднання 3 класу «Сонечко</a:t>
            </a:r>
            <a:r>
              <a:rPr lang="uk-UA" sz="1800" dirty="0" smtClean="0"/>
              <a:t>»)</a:t>
            </a:r>
            <a:endParaRPr lang="ru-RU" sz="1800" dirty="0"/>
          </a:p>
          <a:p>
            <a:pPr algn="ctr">
              <a:buFont typeface="Wingdings" pitchFamily="2" charset="2"/>
              <a:buChar char="v"/>
            </a:pPr>
            <a:r>
              <a:rPr lang="uk-UA" sz="1800" dirty="0" smtClean="0"/>
              <a:t>«</a:t>
            </a:r>
            <a:r>
              <a:rPr lang="uk-UA" sz="1800" dirty="0"/>
              <a:t>Україна — диво дивовижне» (об'єднання 4</a:t>
            </a:r>
            <a:r>
              <a:rPr lang="uk-UA" sz="1800" b="1" dirty="0"/>
              <a:t> </a:t>
            </a:r>
            <a:r>
              <a:rPr lang="uk-UA" sz="1800" dirty="0"/>
              <a:t>класу «Струмочок»)</a:t>
            </a:r>
            <a:endParaRPr lang="ru-RU" sz="1800" dirty="0"/>
          </a:p>
          <a:p>
            <a:pPr>
              <a:buFont typeface="Wingdings" pitchFamily="2" charset="2"/>
              <a:buChar char="v"/>
            </a:pP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770612"/>
          </a:xfrm>
        </p:spPr>
        <p:txBody>
          <a:bodyPr/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Основні </a:t>
            </a:r>
            <a:r>
              <a:rPr lang="uk-UA" b="1" dirty="0"/>
              <a:t>методи роботи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7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787694"/>
          </a:xfrm>
        </p:spPr>
        <p:txBody>
          <a:bodyPr/>
          <a:lstStyle/>
          <a:p>
            <a:r>
              <a:rPr lang="uk-UA" sz="4400" dirty="0" smtClean="0"/>
              <a:t>«Полісяночка» - це ми </a:t>
            </a:r>
            <a:endParaRPr lang="ru-RU" sz="4400" dirty="0"/>
          </a:p>
        </p:txBody>
      </p:sp>
      <p:pic>
        <p:nvPicPr>
          <p:cNvPr id="4098" name="Picture 2" descr="C:\Documents and Settings\admin_1\Мои документы\Мои рисунки\MP Navigator EX\2012_10_01\IMG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856253" cy="244827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_1\Мои документы\Мои рисунки\MP Navigator EX\2012_10_01\IMG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65" y="3921856"/>
            <a:ext cx="3993625" cy="257251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admin_1\Мои документы\Мои рисунки\MP Navigator EX\2012_10_01\IMG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18" y="1447853"/>
            <a:ext cx="3960590" cy="241319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admin_1\Мои документы\Мои рисунки\MP Navigator EX\2012_10_01\IMG_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21856"/>
            <a:ext cx="3888432" cy="250475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23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756263" cy="792088"/>
          </a:xfrm>
        </p:spPr>
        <p:txBody>
          <a:bodyPr/>
          <a:lstStyle/>
          <a:p>
            <a:pPr algn="r"/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1800" b="1" dirty="0" smtClean="0">
                <a:solidFill>
                  <a:srgbClr val="00B050"/>
                </a:solidFill>
              </a:rPr>
              <a:t>«Правильне виховання криється у природі самого народу,</a:t>
            </a:r>
            <a:br>
              <a:rPr lang="uk-UA" sz="1800" b="1" dirty="0" smtClean="0">
                <a:solidFill>
                  <a:srgbClr val="00B050"/>
                </a:solidFill>
              </a:rPr>
            </a:br>
            <a:r>
              <a:rPr lang="uk-UA" sz="1800" b="1" dirty="0" smtClean="0">
                <a:solidFill>
                  <a:srgbClr val="00B050"/>
                </a:solidFill>
              </a:rPr>
              <a:t> як вогонь і світло в кремені»</a:t>
            </a:r>
            <a:br>
              <a:rPr lang="uk-UA" sz="1800" b="1" dirty="0" smtClean="0">
                <a:solidFill>
                  <a:srgbClr val="00B050"/>
                </a:solidFill>
              </a:rPr>
            </a:br>
            <a:r>
              <a:rPr lang="uk-UA" sz="1800" b="1" dirty="0" smtClean="0">
                <a:solidFill>
                  <a:srgbClr val="00B050"/>
                </a:solidFill>
              </a:rPr>
              <a:t>                                                                                                  Г.С. Сковорода</a:t>
            </a:r>
            <a:r>
              <a:rPr lang="uk-UA" sz="1400" b="1" dirty="0" smtClean="0">
                <a:solidFill>
                  <a:srgbClr val="00B050"/>
                </a:solidFill>
              </a:rPr>
              <a:t/>
            </a:r>
            <a:br>
              <a:rPr lang="uk-UA" sz="1400" b="1" dirty="0" smtClean="0">
                <a:solidFill>
                  <a:srgbClr val="00B050"/>
                </a:solidFill>
              </a:rPr>
            </a:b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88640"/>
            <a:ext cx="6336704" cy="72008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chemeClr val="tx2"/>
                </a:solidFill>
              </a:rPr>
              <a:t>Робота з батьками</a:t>
            </a:r>
            <a:endParaRPr lang="ru-RU" sz="4400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Documents and Settings\admin_1\Мои документы\Мои рисунки\MP Navigator EX\2012_10_01\IMG_00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3451599" cy="222060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admin_1\Мои документы\Мои рисунки\MP Navigator EX\2012_10_01\IMG_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19519"/>
            <a:ext cx="3570338" cy="223224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admin_1\Мои документы\Мои рисунки\MP Navigator EX\2012_10_01\IMG_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77072"/>
            <a:ext cx="3851848" cy="248118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5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56263" cy="1054250"/>
          </a:xfrm>
        </p:spPr>
        <p:txBody>
          <a:bodyPr/>
          <a:lstStyle/>
          <a:p>
            <a:r>
              <a:rPr lang="uk-UA" sz="2400" dirty="0" smtClean="0"/>
              <a:t>Урок </a:t>
            </a:r>
            <a:r>
              <a:rPr lang="uk-UA" sz="2400" dirty="0" err="1" smtClean="0"/>
              <a:t>психогімнастики</a:t>
            </a:r>
            <a:r>
              <a:rPr lang="uk-UA" sz="2400" dirty="0" smtClean="0"/>
              <a:t>: </a:t>
            </a:r>
            <a:br>
              <a:rPr lang="uk-UA" sz="2400" dirty="0" smtClean="0"/>
            </a:br>
            <a:r>
              <a:rPr lang="uk-UA" sz="2400" dirty="0" smtClean="0"/>
              <a:t>Розвивальна вправа: розвиває увагу.</a:t>
            </a:r>
            <a:br>
              <a:rPr lang="uk-UA" sz="2400" dirty="0" smtClean="0"/>
            </a:br>
            <a:r>
              <a:rPr lang="uk-UA" sz="2400" dirty="0" smtClean="0"/>
              <a:t>« </a:t>
            </a:r>
            <a:r>
              <a:rPr lang="uk-UA" sz="2400" dirty="0"/>
              <a:t>Б</a:t>
            </a:r>
            <a:r>
              <a:rPr lang="uk-UA" sz="2400" dirty="0" smtClean="0"/>
              <a:t>укви алфавіту»  1 клас</a:t>
            </a:r>
            <a:endParaRPr lang="ru-RU" sz="2400" dirty="0"/>
          </a:p>
        </p:txBody>
      </p:sp>
      <p:pic>
        <p:nvPicPr>
          <p:cNvPr id="1026" name="Picture 2" descr="C:\Documents and Settings\admin_1\Рабочий стол\фтогр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88940"/>
            <a:ext cx="5389563" cy="30963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Портфоліо Баранова\Допоміжні матеріали\imag456e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" y="188640"/>
            <a:ext cx="2390775" cy="19145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Портфоліо Баранова\Допоміжні матеріали\imвапages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7112"/>
            <a:ext cx="2143125" cy="21431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Визначення </a:t>
            </a:r>
            <a:r>
              <a:rPr lang="uk-UA" sz="2400" dirty="0" err="1" smtClean="0"/>
              <a:t>самооцінювання</a:t>
            </a:r>
            <a:r>
              <a:rPr lang="uk-UA" sz="2400" dirty="0" smtClean="0"/>
              <a:t> молодшого підлітка.</a:t>
            </a:r>
            <a:br>
              <a:rPr lang="uk-UA" sz="2400" dirty="0" smtClean="0"/>
            </a:br>
            <a:r>
              <a:rPr lang="uk-UA" sz="2400" dirty="0" smtClean="0"/>
              <a:t>Обладнання: бланк для методики « Сходинка» 6 клас</a:t>
            </a:r>
            <a:endParaRPr lang="ru-RU" sz="2400" dirty="0"/>
          </a:p>
        </p:txBody>
      </p:sp>
      <p:pic>
        <p:nvPicPr>
          <p:cNvPr id="2050" name="Picture 2" descr="C:\Documents and Settings\admin_1\Рабочий стол\фтогр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5242560" cy="33771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Портфоліо Баранова\Допоміжні матеріали\imвпages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3373">
            <a:off x="6457250" y="439520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19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476672"/>
            <a:ext cx="6753073" cy="1054250"/>
          </a:xfrm>
        </p:spPr>
        <p:txBody>
          <a:bodyPr/>
          <a:lstStyle/>
          <a:p>
            <a:r>
              <a:rPr lang="uk-UA" sz="2400" dirty="0" smtClean="0"/>
              <a:t>Урок </a:t>
            </a:r>
            <a:r>
              <a:rPr lang="uk-UA" sz="2400" dirty="0" err="1" smtClean="0"/>
              <a:t>психогімнастики</a:t>
            </a:r>
            <a:r>
              <a:rPr lang="uk-UA" sz="2400" dirty="0" smtClean="0"/>
              <a:t>: </a:t>
            </a:r>
            <a:br>
              <a:rPr lang="uk-UA" sz="2400" dirty="0" smtClean="0"/>
            </a:br>
            <a:r>
              <a:rPr lang="uk-UA" sz="2400" dirty="0" smtClean="0"/>
              <a:t>Гра: « Картки загадки» </a:t>
            </a:r>
            <a:br>
              <a:rPr lang="uk-UA" sz="2400" dirty="0" smtClean="0"/>
            </a:br>
            <a:r>
              <a:rPr lang="uk-UA" sz="2400" dirty="0" smtClean="0"/>
              <a:t>Мета: розвиває мислення та мовлення. 1 клас</a:t>
            </a:r>
            <a:endParaRPr lang="ru-RU" sz="2400" dirty="0"/>
          </a:p>
        </p:txBody>
      </p:sp>
      <p:pic>
        <p:nvPicPr>
          <p:cNvPr id="3075" name="Picture 3" descr="G:\Портфоліо Баранова\Допоміжні матеріали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8730">
            <a:off x="260034" y="382996"/>
            <a:ext cx="1922688" cy="14401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_1\Рабочий стол\фтогр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6153"/>
            <a:ext cx="5205984" cy="33771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Картинки\be7bcfd1747d4f0b56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8766">
            <a:off x="7112815" y="5221350"/>
            <a:ext cx="2011911" cy="11974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err="1" smtClean="0"/>
              <a:t>Тренінгова</a:t>
            </a:r>
            <a:r>
              <a:rPr lang="uk-UA" sz="2400" dirty="0" smtClean="0"/>
              <a:t> вправа: « Самооцінка професійно – важливих якостей особистості». 10 клас</a:t>
            </a:r>
            <a:endParaRPr lang="ru-RU" sz="2400" dirty="0"/>
          </a:p>
        </p:txBody>
      </p:sp>
      <p:pic>
        <p:nvPicPr>
          <p:cNvPr id="4098" name="Picture 2" descr="C:\Documents and Settings\admin_1\Рабочий стол\фтогр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0" y="2522823"/>
            <a:ext cx="5242560" cy="332841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Картинки\ee879ee5b55df11a49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697765" cy="12733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Картинки\ee879ee5b55df11a49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522" y="2564906"/>
            <a:ext cx="2084235" cy="10801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Психологічно – розвивальний етюд: « Побажання».</a:t>
            </a:r>
            <a:br>
              <a:rPr lang="uk-UA" sz="2400" dirty="0" smtClean="0"/>
            </a:br>
            <a:r>
              <a:rPr lang="uk-UA" sz="2400" dirty="0" smtClean="0"/>
              <a:t>Мета: Побажати своєму </a:t>
            </a:r>
            <a:r>
              <a:rPr lang="uk-UA" sz="2400" dirty="0" err="1" smtClean="0"/>
              <a:t>одноклкасникові</a:t>
            </a:r>
            <a:r>
              <a:rPr lang="uk-UA" sz="2400" dirty="0" smtClean="0"/>
              <a:t> чогось приємного. 1 клас</a:t>
            </a:r>
            <a:endParaRPr lang="ru-RU" sz="2400" dirty="0"/>
          </a:p>
        </p:txBody>
      </p:sp>
      <p:pic>
        <p:nvPicPr>
          <p:cNvPr id="5122" name="Picture 2" descr="C:\Documents and Settings\admin_1\Рабочий стол\фтогр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24" y="2431383"/>
            <a:ext cx="5254752" cy="351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Картинки\ef27169f88ee93e895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10851"/>
            <a:ext cx="1656184" cy="12411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192338"/>
            <a:ext cx="16525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3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Вправа </a:t>
            </a:r>
            <a:r>
              <a:rPr lang="uk-UA" sz="2400" dirty="0" err="1" smtClean="0"/>
              <a:t>тренінгова</a:t>
            </a:r>
            <a:r>
              <a:rPr lang="uk-UA" sz="2400" dirty="0" smtClean="0"/>
              <a:t>: «Станьте в коло».</a:t>
            </a:r>
            <a:br>
              <a:rPr lang="uk-UA" sz="2400" dirty="0" smtClean="0"/>
            </a:br>
            <a:r>
              <a:rPr lang="uk-UA" sz="2400" dirty="0" smtClean="0"/>
              <a:t>Мета: Представитись, назвати своє </a:t>
            </a:r>
            <a:r>
              <a:rPr lang="uk-UA" sz="2400" dirty="0" err="1" smtClean="0"/>
              <a:t>ім</a:t>
            </a:r>
            <a:r>
              <a:rPr lang="en-US" sz="2400" dirty="0" smtClean="0"/>
              <a:t>’</a:t>
            </a:r>
            <a:r>
              <a:rPr lang="uk-UA" sz="2400" dirty="0" smtClean="0"/>
              <a:t>я і життєве кредо. 11 клас </a:t>
            </a:r>
            <a:endParaRPr lang="ru-RU" sz="2400" dirty="0"/>
          </a:p>
        </p:txBody>
      </p:sp>
      <p:pic>
        <p:nvPicPr>
          <p:cNvPr id="6146" name="Picture 2" descr="C:\Documents and Settings\admin_1\Рабочий стол\фтогр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05222"/>
            <a:ext cx="5254752" cy="33771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Портфоліо Баранова\Допоміжні матеріали\imaитмge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390775" cy="19145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346676"/>
          </a:xfrm>
        </p:spPr>
        <p:txBody>
          <a:bodyPr/>
          <a:lstStyle/>
          <a:p>
            <a:r>
              <a:rPr lang="uk-UA" sz="3200" dirty="0" smtClean="0"/>
              <a:t>« Виховання компетентної особистості – завдання сучасної школи »</a:t>
            </a:r>
            <a:endParaRPr lang="ru-RU" sz="3200" dirty="0"/>
          </a:p>
        </p:txBody>
      </p:sp>
      <p:pic>
        <p:nvPicPr>
          <p:cNvPr id="13314" name="Picture 2" descr="H:\Картинки\P1040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err="1" smtClean="0"/>
              <a:t>Консультативно</a:t>
            </a:r>
            <a:r>
              <a:rPr lang="uk-UA" sz="2400" dirty="0" smtClean="0"/>
              <a:t> – розвивальна робота: «Мій професійний вибір», «Барометр професій». 11 клас</a:t>
            </a:r>
            <a:endParaRPr lang="ru-RU" sz="2400" dirty="0"/>
          </a:p>
        </p:txBody>
      </p:sp>
      <p:pic>
        <p:nvPicPr>
          <p:cNvPr id="7170" name="Picture 2" descr="C:\Documents and Settings\admin_1\Рабочий стол\фтогр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95127"/>
            <a:ext cx="5242560" cy="33771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Портфоліо Баранова\Допоміжні матеріали\imмпитages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509120"/>
            <a:ext cx="2238375" cy="20383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4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Психологічний тренінг: « Усе залежить від тебе». </a:t>
            </a:r>
            <a:br>
              <a:rPr lang="uk-UA" sz="2400" dirty="0" smtClean="0"/>
            </a:br>
            <a:r>
              <a:rPr lang="uk-UA" sz="2400" dirty="0" smtClean="0"/>
              <a:t>Мета: формувати готовність до професійного самовизначення. 11 клас</a:t>
            </a:r>
            <a:endParaRPr lang="ru-RU" sz="2400" dirty="0"/>
          </a:p>
        </p:txBody>
      </p:sp>
      <p:pic>
        <p:nvPicPr>
          <p:cNvPr id="8194" name="Picture 2" descr="C:\Documents and Settings\admin_1\Рабочий стол\фтогр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5242560" cy="33771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Картинки\f8344581f26976575dd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09120"/>
            <a:ext cx="2090737" cy="15668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0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Розвивальна робота з елементів </a:t>
            </a:r>
            <a:r>
              <a:rPr lang="uk-UA" sz="2400" dirty="0" err="1" smtClean="0"/>
              <a:t>психогімнастики</a:t>
            </a:r>
            <a:r>
              <a:rPr lang="uk-UA" sz="2400" dirty="0" smtClean="0"/>
              <a:t>.</a:t>
            </a:r>
            <a:br>
              <a:rPr lang="uk-UA" sz="2400" dirty="0" smtClean="0"/>
            </a:br>
            <a:r>
              <a:rPr lang="uk-UA" sz="2400" dirty="0" smtClean="0"/>
              <a:t>Мета: розвиток самоконтролю, самодисципліни і уваги. Вправа « Заборонена цифра» 11 клас</a:t>
            </a:r>
            <a:endParaRPr lang="ru-RU" sz="2400" dirty="0"/>
          </a:p>
        </p:txBody>
      </p:sp>
      <p:pic>
        <p:nvPicPr>
          <p:cNvPr id="9218" name="Picture 2" descr="C:\Documents and Settings\admin_1\Рабочий стол\фтогр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03584"/>
            <a:ext cx="5254752" cy="349910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Портфоліо Баранова\Допоміжні матеріали\imaвкнges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" b="94182" l="4372" r="91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99989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Портфоліо Баранова\Допоміжні матеріали\imagesар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" b="97872" l="3721" r="88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71" y="2132856"/>
            <a:ext cx="177875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Діагностика </a:t>
            </a:r>
            <a:r>
              <a:rPr lang="uk-UA" sz="2400" dirty="0" err="1" smtClean="0"/>
              <a:t>профінтересів</a:t>
            </a:r>
            <a:r>
              <a:rPr lang="uk-UA" sz="2400" dirty="0" smtClean="0"/>
              <a:t> – ДДО – Клімова. </a:t>
            </a:r>
            <a:br>
              <a:rPr lang="uk-UA" sz="2400" dirty="0" smtClean="0"/>
            </a:br>
            <a:r>
              <a:rPr lang="uk-UA" sz="2400" dirty="0" smtClean="0"/>
              <a:t>Роз</a:t>
            </a:r>
            <a:r>
              <a:rPr lang="en-US" sz="2400" dirty="0" smtClean="0"/>
              <a:t>’</a:t>
            </a:r>
            <a:r>
              <a:rPr lang="uk-UA" sz="2400" dirty="0" err="1" smtClean="0"/>
              <a:t>яснювальна</a:t>
            </a:r>
            <a:r>
              <a:rPr lang="uk-UA" sz="2400" dirty="0" smtClean="0"/>
              <a:t> робота перед діагностикою. 11 клас</a:t>
            </a:r>
            <a:endParaRPr lang="ru-RU" sz="2400" dirty="0"/>
          </a:p>
        </p:txBody>
      </p:sp>
      <p:pic>
        <p:nvPicPr>
          <p:cNvPr id="10242" name="Picture 2" descr="C:\Documents and Settings\admin_1\Рабочий стол\фтогр\IMG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32" y="2498439"/>
            <a:ext cx="5279136" cy="33771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Портфоліо Баранова\Допоміжні матеріали\imапрages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00" b="93035" l="0" r="9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911962"/>
            <a:ext cx="2390775" cy="191452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45486" y="4458419"/>
            <a:ext cx="238918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00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Консультативна робота з першокласниками під час адаптаційного періоду в школі. 1 клас</a:t>
            </a:r>
            <a:endParaRPr lang="ru-RU" sz="2400" dirty="0"/>
          </a:p>
        </p:txBody>
      </p:sp>
      <p:pic>
        <p:nvPicPr>
          <p:cNvPr id="11266" name="Picture 2" descr="C:\Documents and Settings\admin_1\Рабочий стол\фтогр\IMG_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70735"/>
            <a:ext cx="5242560" cy="33771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Портфоліо Баранова\Допоміжні матеріали\index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30" b="94309" l="312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13176"/>
            <a:ext cx="1979696" cy="15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Портфоліо Баранова\Допоміжні матеріали\index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30" b="94309" l="312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64" y="5165576"/>
            <a:ext cx="1979696" cy="15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Портфоліо Баранова\Допоміжні матеріали\index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30" b="95122" l="125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7781">
            <a:off x="-36614" y="2384651"/>
            <a:ext cx="2496346" cy="15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698604"/>
          </a:xfrm>
        </p:spPr>
        <p:txBody>
          <a:bodyPr/>
          <a:lstStyle/>
          <a:p>
            <a:r>
              <a:rPr lang="uk-UA" sz="3600" b="1" dirty="0" smtClean="0"/>
              <a:t>Пришкільний табір відпочинку</a:t>
            </a:r>
            <a:br>
              <a:rPr lang="uk-UA" sz="3600" b="1" dirty="0" smtClean="0"/>
            </a:br>
            <a:r>
              <a:rPr lang="uk-UA" sz="3600" b="1" dirty="0" smtClean="0"/>
              <a:t>«Веселка»</a:t>
            </a:r>
            <a:endParaRPr lang="ru-RU" sz="3600" b="1" dirty="0"/>
          </a:p>
        </p:txBody>
      </p:sp>
      <p:pic>
        <p:nvPicPr>
          <p:cNvPr id="6146" name="Picture 2" descr="C:\Documents and Settings\admin_1\Мои документы\Мои рисунки\MP Navigator EX\2012_10_01\IMG_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3503"/>
            <a:ext cx="3528392" cy="2299857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admin_1\Мои документы\Мои рисунки\MP Navigator EX\2012_10_01\IMG_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629074" cy="230471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admin_1\Мои документы\Мои рисунки\MP Navigator EX\2012_10_01\IMG_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56101"/>
            <a:ext cx="4200376" cy="267319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Картинки\P5030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4135406" cy="31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Картинки\P50304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135040" cy="31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Картинки\P50804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032448" cy="30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Картинки\P50804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135040" cy="30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5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56263" cy="859702"/>
          </a:xfrm>
        </p:spPr>
        <p:txBody>
          <a:bodyPr/>
          <a:lstStyle/>
          <a:p>
            <a:r>
              <a:rPr lang="uk-UA" dirty="0" smtClean="0"/>
              <a:t>Традиції школи</a:t>
            </a:r>
            <a:endParaRPr lang="ru-RU" dirty="0"/>
          </a:p>
        </p:txBody>
      </p:sp>
      <p:pic>
        <p:nvPicPr>
          <p:cNvPr id="8194" name="Picture 2" descr="H:\Традиції\P5010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012">
            <a:off x="467542" y="1970806"/>
            <a:ext cx="3270944" cy="24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1052736"/>
            <a:ext cx="3600399" cy="658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Свято </a:t>
            </a: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букварика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5" name="Picture 3" descr="H:\Традиції\P5010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941">
            <a:off x="5271211" y="1981489"/>
            <a:ext cx="355207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Традиції\P5010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7382"/>
            <a:ext cx="3486968" cy="26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4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626596"/>
          </a:xfrm>
        </p:spPr>
        <p:txBody>
          <a:bodyPr/>
          <a:lstStyle/>
          <a:p>
            <a:r>
              <a:rPr lang="uk-UA" sz="3600" b="1" dirty="0" smtClean="0"/>
              <a:t>Свято першого дзвоника</a:t>
            </a:r>
            <a:endParaRPr lang="ru-RU" sz="3600" b="1" dirty="0"/>
          </a:p>
        </p:txBody>
      </p:sp>
      <p:pic>
        <p:nvPicPr>
          <p:cNvPr id="9218" name="Picture 2" descr="H:\Традиції\P1040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4392488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Традиції\P1040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99905"/>
            <a:ext cx="3332689" cy="25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Традиції\P1040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6" y="1052736"/>
            <a:ext cx="259228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Традиції\P10405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5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7756263" cy="1054250"/>
          </a:xfrm>
        </p:spPr>
        <p:txBody>
          <a:bodyPr/>
          <a:lstStyle/>
          <a:p>
            <a:r>
              <a:rPr lang="uk-UA" b="1" dirty="0" smtClean="0"/>
              <a:t>Свято осені</a:t>
            </a:r>
            <a:endParaRPr lang="ru-RU" b="1" dirty="0"/>
          </a:p>
        </p:txBody>
      </p:sp>
      <p:pic>
        <p:nvPicPr>
          <p:cNvPr id="10242" name="Picture 2" descr="H:\Традиції\P1240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9" y="9384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Традиції\P1240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30" y="97217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Традиції\P1240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0484"/>
            <a:ext cx="3947843" cy="296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:\Традиції\P12406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30" y="3861048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0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76872"/>
            <a:ext cx="3600400" cy="532581"/>
          </a:xfrm>
        </p:spPr>
        <p:txBody>
          <a:bodyPr/>
          <a:lstStyle/>
          <a:p>
            <a:pPr algn="ctr"/>
            <a:r>
              <a:rPr lang="uk-UA" dirty="0" smtClean="0"/>
              <a:t>Наша школа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 історії школи:</a:t>
            </a:r>
            <a:endParaRPr lang="ru-RU" dirty="0"/>
          </a:p>
        </p:txBody>
      </p:sp>
      <p:pic>
        <p:nvPicPr>
          <p:cNvPr id="14338" name="Picture 2" descr="H:\Картинки\P10102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3295915" cy="247193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:\Картинки\P1010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23627"/>
            <a:ext cx="2815861" cy="211189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H:\Картинки\P10102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3638854"/>
            <a:ext cx="3784194" cy="283814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188311" cy="1054250"/>
          </a:xfrm>
        </p:spPr>
        <p:txBody>
          <a:bodyPr/>
          <a:lstStyle/>
          <a:p>
            <a:pPr algn="l"/>
            <a:r>
              <a:rPr lang="uk-UA" sz="4800" b="1" dirty="0" smtClean="0"/>
              <a:t>День вчителя</a:t>
            </a:r>
            <a:endParaRPr lang="ru-RU" sz="4800" b="1" dirty="0"/>
          </a:p>
        </p:txBody>
      </p:sp>
      <p:pic>
        <p:nvPicPr>
          <p:cNvPr id="11266" name="Picture 2" descr="G:\0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5103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admin_1\Мои документы\Мои рисунки\MP Navigator EX\2012_10_01\IMG_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3744416" cy="241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DSCN0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63" y="3429000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720080"/>
          </a:xfrm>
        </p:spPr>
        <p:txBody>
          <a:bodyPr/>
          <a:lstStyle/>
          <a:p>
            <a:r>
              <a:rPr lang="uk-UA" sz="4000" b="1" dirty="0" smtClean="0"/>
              <a:t>Новий рік</a:t>
            </a:r>
            <a:endParaRPr lang="ru-RU" sz="4000" b="1" dirty="0"/>
          </a:p>
        </p:txBody>
      </p:sp>
      <p:pic>
        <p:nvPicPr>
          <p:cNvPr id="12290" name="Picture 2" descr="G:\DSCN0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P42908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P4290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4791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:\PC2809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34" y="4044791"/>
            <a:ext cx="3449570" cy="258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787694"/>
          </a:xfrm>
        </p:spPr>
        <p:txBody>
          <a:bodyPr/>
          <a:lstStyle/>
          <a:p>
            <a:r>
              <a:rPr lang="uk-UA" sz="3200" b="1" dirty="0" smtClean="0"/>
              <a:t>Останній дзвоник</a:t>
            </a:r>
            <a:endParaRPr lang="ru-RU" sz="3200" b="1" dirty="0"/>
          </a:p>
        </p:txBody>
      </p:sp>
      <p:pic>
        <p:nvPicPr>
          <p:cNvPr id="13314" name="Picture 2" descr="H:\Традиції\P4100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816423" cy="286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Традиції\P4100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3767696" cy="5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:\Традиції\P4100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381642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35968" y="2204864"/>
            <a:ext cx="7704856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800" dirty="0" smtClean="0"/>
              <a:t>  </a:t>
            </a:r>
            <a:r>
              <a:rPr lang="uk-UA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Дякуємо за увагу!</a:t>
            </a:r>
            <a:endParaRPr lang="ru-RU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G:\Портфоліо Баранова\Допоміжні матеріали\4e6231e2b37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45024"/>
            <a:ext cx="2913112" cy="29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3140968"/>
            <a:ext cx="7745505" cy="2188765"/>
          </a:xfrm>
        </p:spPr>
        <p:txBody>
          <a:bodyPr>
            <a:normAutofit/>
          </a:bodyPr>
          <a:lstStyle/>
          <a:p>
            <a:r>
              <a:rPr lang="uk-UA" sz="3600" i="1" dirty="0" smtClean="0"/>
              <a:t>« Розвиток естетичних, духовних, громадянських принципів – шлях до самореалізації учнівської молоді»</a:t>
            </a:r>
            <a:endParaRPr lang="ru-RU" sz="3600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/>
              <a:t>Проблема, над якою працює школа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635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 smtClean="0"/>
              <a:t>Девіз: 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         «Вирішувати нам – відповідати нам»</a:t>
            </a:r>
          </a:p>
          <a:p>
            <a:pPr marL="0" indent="0">
              <a:buNone/>
            </a:pPr>
            <a:endParaRPr lang="uk-UA" dirty="0" smtClean="0"/>
          </a:p>
          <a:p>
            <a:r>
              <a:rPr lang="uk-UA" sz="2800" dirty="0" smtClean="0"/>
              <a:t>Проблемна тема: 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       « Виховання рис характеру на основі загальнолюдських норм гуманістичної моралі»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uk-UA" sz="4400" dirty="0" smtClean="0"/>
              <a:t>Методичне об</a:t>
            </a:r>
            <a:r>
              <a:rPr lang="en-US" sz="4400" dirty="0" smtClean="0"/>
              <a:t>’</a:t>
            </a:r>
            <a:r>
              <a:rPr lang="uk-UA" sz="4400" dirty="0" smtClean="0"/>
              <a:t>єднання класних керівників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462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79912" y="3140968"/>
            <a:ext cx="5096888" cy="2044749"/>
          </a:xfrm>
        </p:spPr>
        <p:txBody>
          <a:bodyPr/>
          <a:lstStyle/>
          <a:p>
            <a:pPr algn="ctr"/>
            <a:r>
              <a:rPr lang="uk-UA" dirty="0" smtClean="0"/>
              <a:t>Девіз:</a:t>
            </a:r>
          </a:p>
          <a:p>
            <a:pPr marL="0" indent="0" algn="ctr">
              <a:buNone/>
            </a:pPr>
            <a:r>
              <a:rPr lang="uk-UA" dirty="0"/>
              <a:t> </a:t>
            </a:r>
            <a:r>
              <a:rPr lang="uk-UA" dirty="0" smtClean="0"/>
              <a:t>   </a:t>
            </a:r>
            <a:r>
              <a:rPr lang="uk-UA" sz="2800" b="1" i="1" dirty="0" smtClean="0"/>
              <a:t>« Самі вирішили – самі зробили – самі відповідаємо»</a:t>
            </a:r>
            <a:endParaRPr lang="ru-RU" sz="28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Учнівське </a:t>
            </a:r>
            <a:r>
              <a:rPr lang="uk-UA" dirty="0" err="1" smtClean="0"/>
              <a:t>саморядування</a:t>
            </a:r>
            <a:endParaRPr lang="ru-RU" dirty="0"/>
          </a:p>
        </p:txBody>
      </p:sp>
      <p:pic>
        <p:nvPicPr>
          <p:cNvPr id="1027" name="Picture 3" descr="C:\Documents and Settings\admin_1\Рабочий стол\фтогр\IMG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2952328" cy="440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34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/>
              <a:t>Структура учнівського самоврядування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312876"/>
            <a:ext cx="777686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Загальношкільні збори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068960"/>
            <a:ext cx="777686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Учнівський комітет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499992" y="2755776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4437112"/>
            <a:ext cx="216024" cy="4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960198" y="3628941"/>
            <a:ext cx="0" cy="372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907704" y="3607609"/>
            <a:ext cx="0" cy="360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915816" y="3612058"/>
            <a:ext cx="0" cy="3596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033963" y="3625013"/>
            <a:ext cx="0" cy="346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056124" y="3621085"/>
            <a:ext cx="0" cy="303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092280" y="3628941"/>
            <a:ext cx="0" cy="3030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100392" y="3628941"/>
            <a:ext cx="0" cy="283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83568" y="4087619"/>
            <a:ext cx="576064" cy="2498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Навчальна комісія</a:t>
            </a:r>
            <a:endParaRPr lang="ru-RU" sz="16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619672" y="4085860"/>
            <a:ext cx="576064" cy="2498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Господарська комісія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627784" y="4081300"/>
            <a:ext cx="576064" cy="2498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Культурно – масова комісія</a:t>
            </a:r>
            <a:endParaRPr lang="ru-RU" sz="16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860032" y="4063300"/>
            <a:ext cx="576064" cy="2498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Волонтерський рух</a:t>
            </a:r>
            <a:endParaRPr lang="ru-RU" sz="1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796136" y="4056849"/>
            <a:ext cx="576064" cy="2498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Спортивно – масова комісія</a:t>
            </a:r>
            <a:endParaRPr lang="ru-RU" sz="16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804248" y="4070412"/>
            <a:ext cx="576064" cy="2498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Комісія з прав дитини</a:t>
            </a:r>
            <a:endParaRPr lang="ru-RU" sz="16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750603" y="4087619"/>
            <a:ext cx="576064" cy="2498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Комісія дисципліни</a:t>
            </a:r>
            <a:endParaRPr lang="ru-RU" sz="16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12360" y="4056849"/>
            <a:ext cx="576064" cy="2498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Прес - центр</a:t>
            </a:r>
            <a:endParaRPr lang="ru-RU" sz="1600" b="1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5148064" y="3621085"/>
            <a:ext cx="0" cy="346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56263" cy="864096"/>
          </a:xfrm>
        </p:spPr>
        <p:txBody>
          <a:bodyPr/>
          <a:lstStyle/>
          <a:p>
            <a:r>
              <a:rPr lang="uk-UA" sz="2400" b="1" dirty="0" smtClean="0"/>
              <a:t>Модель дитячого громадського </a:t>
            </a:r>
            <a:r>
              <a:rPr lang="uk-UA" sz="2400" b="1" dirty="0"/>
              <a:t>об</a:t>
            </a:r>
            <a:r>
              <a:rPr lang="en-US" sz="2400" b="1" dirty="0"/>
              <a:t>’</a:t>
            </a:r>
            <a:r>
              <a:rPr lang="uk-UA" sz="2400" b="1" dirty="0"/>
              <a:t>єднання </a:t>
            </a:r>
            <a:r>
              <a:rPr lang="uk-UA" sz="2400" b="1" dirty="0" smtClean="0"/>
              <a:t>включає три складових: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1268760"/>
            <a:ext cx="4176464" cy="1152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Дитяче об</a:t>
            </a:r>
            <a:r>
              <a:rPr lang="en-US" sz="2400" b="1" dirty="0"/>
              <a:t>’</a:t>
            </a:r>
            <a:r>
              <a:rPr lang="uk-UA" sz="2400" b="1" dirty="0"/>
              <a:t>єднання </a:t>
            </a:r>
            <a:br>
              <a:rPr lang="uk-UA" sz="2400" b="1" dirty="0"/>
            </a:br>
            <a:r>
              <a:rPr lang="uk-UA" sz="2400" b="1" dirty="0"/>
              <a:t>« Полісяночка »</a:t>
            </a:r>
            <a:endParaRPr lang="ru-RU" sz="24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868144" y="2434270"/>
            <a:ext cx="770384" cy="562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2699792" y="2434270"/>
            <a:ext cx="720080" cy="562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644008" y="2439519"/>
            <a:ext cx="0" cy="70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83568" y="3140968"/>
            <a:ext cx="2376264" cy="31683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dirty="0"/>
              <a:t>1.   Роль   господаря в своєму об'єднанні. Діти, які вступили в ДГО, мають бути:</a:t>
            </a:r>
            <a:endParaRPr lang="ru-RU" sz="1600" dirty="0"/>
          </a:p>
          <a:p>
            <a:r>
              <a:rPr lang="uk-UA" sz="1600" dirty="0" err="1"/>
              <a:t>-активними</a:t>
            </a:r>
            <a:r>
              <a:rPr lang="uk-UA" sz="1600" dirty="0"/>
              <a:t> учасниками;</a:t>
            </a:r>
            <a:endParaRPr lang="ru-RU" sz="1600" dirty="0"/>
          </a:p>
          <a:p>
            <a:r>
              <a:rPr lang="uk-UA" sz="1600" dirty="0" err="1"/>
              <a:t>-відповідальними</a:t>
            </a:r>
            <a:r>
              <a:rPr lang="uk-UA" sz="1600" dirty="0"/>
              <a:t> вико­навцями;</a:t>
            </a:r>
            <a:endParaRPr lang="ru-RU" sz="1600" dirty="0"/>
          </a:p>
          <a:p>
            <a:r>
              <a:rPr lang="uk-UA" sz="1600" dirty="0" err="1"/>
              <a:t>-ініціаторами</a:t>
            </a:r>
            <a:r>
              <a:rPr lang="uk-UA" sz="1600" dirty="0"/>
              <a:t> і організа­торами;</a:t>
            </a:r>
            <a:endParaRPr lang="ru-RU" sz="1600" dirty="0"/>
          </a:p>
          <a:p>
            <a:r>
              <a:rPr lang="uk-UA" sz="1600" dirty="0" err="1"/>
              <a:t>-лідерами</a:t>
            </a:r>
            <a:r>
              <a:rPr lang="uk-UA" sz="1600" dirty="0"/>
              <a:t>, визнаними, як дітьми, так і дорослими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65231" y="3140968"/>
            <a:ext cx="2376264" cy="31683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uk-UA" sz="1400" dirty="0"/>
              <a:t>3. Роль знавця, умільця в окремих видах і напрямах діяльності дитячого гро­мадського об'єднання «Полісяночка»: </a:t>
            </a:r>
            <a:endParaRPr lang="uk-UA" sz="1400" dirty="0" smtClean="0"/>
          </a:p>
          <a:p>
            <a:pPr>
              <a:lnSpc>
                <a:spcPct val="150000"/>
              </a:lnSpc>
            </a:pPr>
            <a:r>
              <a:rPr lang="uk-UA" sz="1400" dirty="0" err="1" smtClean="0"/>
              <a:t>-</a:t>
            </a:r>
            <a:r>
              <a:rPr lang="uk-UA" sz="1400" dirty="0" err="1"/>
              <a:t>полісянчики</a:t>
            </a:r>
            <a:endParaRPr lang="ru-RU" sz="1400" dirty="0"/>
          </a:p>
          <a:p>
            <a:pPr>
              <a:lnSpc>
                <a:spcPct val="150000"/>
              </a:lnSpc>
            </a:pPr>
            <a:r>
              <a:rPr lang="uk-UA" sz="1400" dirty="0"/>
              <a:t>справляються з будь-якими дорученнями, завданнями в дитячому об'єднанні.</a:t>
            </a:r>
            <a:endParaRPr lang="ru-RU" sz="1400" dirty="0"/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84862" y="3144868"/>
            <a:ext cx="2376264" cy="31644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600" dirty="0" smtClean="0"/>
          </a:p>
          <a:p>
            <a:r>
              <a:rPr lang="uk-UA" sz="1400" dirty="0" smtClean="0"/>
              <a:t>2</a:t>
            </a:r>
            <a:r>
              <a:rPr lang="uk-UA" sz="1400" dirty="0"/>
              <a:t>. Роль творця і будівни­чого ДГО.</a:t>
            </a:r>
            <a:endParaRPr lang="ru-RU" sz="1400" dirty="0"/>
          </a:p>
          <a:p>
            <a:r>
              <a:rPr lang="uk-UA" sz="1400" dirty="0" err="1"/>
              <a:t>Полісянчики</a:t>
            </a:r>
            <a:r>
              <a:rPr lang="uk-UA" sz="1400" dirty="0"/>
              <a:t> намагаються бути:</a:t>
            </a:r>
            <a:endParaRPr lang="ru-RU" sz="1400" dirty="0"/>
          </a:p>
          <a:p>
            <a:r>
              <a:rPr lang="uk-UA" sz="1400" dirty="0" err="1"/>
              <a:t>-творцями</a:t>
            </a:r>
            <a:r>
              <a:rPr lang="uk-UA" sz="1400" dirty="0"/>
              <a:t> нових традицій</a:t>
            </a:r>
            <a:r>
              <a:rPr lang="uk-UA" sz="1400" dirty="0" smtClean="0"/>
              <a:t>;</a:t>
            </a:r>
          </a:p>
          <a:p>
            <a:r>
              <a:rPr lang="uk-UA" sz="1400" dirty="0" smtClean="0"/>
              <a:t> </a:t>
            </a:r>
            <a:r>
              <a:rPr lang="uk-UA" sz="1400" dirty="0" err="1"/>
              <a:t>-істориками</a:t>
            </a:r>
            <a:r>
              <a:rPr lang="uk-UA" sz="1400" dirty="0"/>
              <a:t>, членами</a:t>
            </a:r>
            <a:endParaRPr lang="ru-RU" sz="1400" dirty="0"/>
          </a:p>
          <a:p>
            <a:r>
              <a:rPr lang="uk-UA" sz="1400" dirty="0"/>
              <a:t>редколегії; </a:t>
            </a:r>
            <a:endParaRPr lang="uk-UA" sz="1400" dirty="0" smtClean="0"/>
          </a:p>
          <a:p>
            <a:r>
              <a:rPr lang="uk-UA" sz="1400" dirty="0" err="1" smtClean="0"/>
              <a:t>-</a:t>
            </a:r>
            <a:r>
              <a:rPr lang="uk-UA" sz="1400" dirty="0" err="1"/>
              <a:t>організаторами</a:t>
            </a:r>
            <a:r>
              <a:rPr lang="uk-UA" sz="1400" dirty="0"/>
              <a:t> груп</a:t>
            </a:r>
            <a:endParaRPr lang="ru-RU" sz="1400" dirty="0"/>
          </a:p>
          <a:p>
            <a:r>
              <a:rPr lang="uk-UA" sz="1400" dirty="0"/>
              <a:t>дітей з підготовки до</a:t>
            </a:r>
            <a:endParaRPr lang="ru-RU" sz="1400" dirty="0"/>
          </a:p>
          <a:p>
            <a:r>
              <a:rPr lang="uk-UA" sz="1400" dirty="0"/>
              <a:t>вступу ДГО; </a:t>
            </a:r>
            <a:endParaRPr lang="uk-UA" sz="1400" dirty="0" smtClean="0"/>
          </a:p>
          <a:p>
            <a:r>
              <a:rPr lang="uk-UA" sz="1400" dirty="0" err="1" smtClean="0"/>
              <a:t>-</a:t>
            </a:r>
            <a:r>
              <a:rPr lang="uk-UA" sz="1400" dirty="0" err="1"/>
              <a:t>наставниками</a:t>
            </a:r>
            <a:r>
              <a:rPr lang="uk-UA" sz="1400" dirty="0"/>
              <a:t> новачків </a:t>
            </a:r>
            <a:r>
              <a:rPr lang="uk-UA" sz="1400" dirty="0" smtClean="0"/>
              <a:t>в дитячому </a:t>
            </a:r>
            <a:r>
              <a:rPr lang="uk-UA" sz="1400" dirty="0"/>
              <a:t>об'єднанні.</a:t>
            </a:r>
            <a:endParaRPr lang="ru-RU" sz="1400" dirty="0"/>
          </a:p>
          <a:p>
            <a:endParaRPr lang="ru-RU" sz="1400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4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Основні закони, за якими живуть </a:t>
            </a:r>
            <a:r>
              <a:rPr lang="uk-UA" dirty="0" err="1" smtClean="0"/>
              <a:t>полісянчики</a:t>
            </a:r>
            <a:r>
              <a:rPr lang="uk-UA" dirty="0" smtClean="0"/>
              <a:t>: </a:t>
            </a:r>
          </a:p>
          <a:p>
            <a:pPr marL="0" indent="0">
              <a:buNone/>
            </a:pPr>
            <a:r>
              <a:rPr lang="uk-UA" dirty="0" smtClean="0"/>
              <a:t> 1. Любити свою Батьківщину – Україну.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2. Поважати Конституцію України.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3. Виконувати свої конституційні </a:t>
            </a:r>
            <a:r>
              <a:rPr lang="uk-UA" dirty="0" err="1" smtClean="0"/>
              <a:t>обов</a:t>
            </a:r>
            <a:r>
              <a:rPr lang="en-US" dirty="0" smtClean="0"/>
              <a:t>’</a:t>
            </a:r>
            <a:r>
              <a:rPr lang="uk-UA" dirty="0" err="1" smtClean="0"/>
              <a:t>язки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4. Вчитись працювати на совість.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5. Бути правдивим і чесним.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6. Поважати батьків, вчителів, товаришів, близьких 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людей.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7. Підтримувати національні традиції свого народу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/>
              <a:t>Девіз: « Рідний край, де ми </a:t>
            </a:r>
            <a:r>
              <a:rPr lang="uk-UA" sz="2800" b="1" dirty="0" err="1" smtClean="0"/>
              <a:t>живем</a:t>
            </a:r>
            <a:r>
              <a:rPr lang="uk-UA" sz="2800" b="1" dirty="0" smtClean="0"/>
              <a:t>, </a:t>
            </a:r>
            <a:br>
              <a:rPr lang="uk-UA" sz="2800" b="1" dirty="0" smtClean="0"/>
            </a:br>
            <a:r>
              <a:rPr lang="uk-UA" sz="2800" b="1" dirty="0" smtClean="0"/>
              <a:t>Україною </a:t>
            </a:r>
            <a:r>
              <a:rPr lang="uk-UA" sz="2800" b="1" dirty="0" err="1" smtClean="0"/>
              <a:t>зовем</a:t>
            </a:r>
            <a:r>
              <a:rPr lang="uk-UA" sz="2800" b="1" dirty="0" smtClean="0"/>
              <a:t>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440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338</TotalTime>
  <Words>631</Words>
  <Application>Microsoft Office PowerPoint</Application>
  <PresentationFormat>Экран (4:3)</PresentationFormat>
  <Paragraphs>103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Твердый переплет</vt:lpstr>
      <vt:lpstr>Устянська загальноосвітня школа І – ІІІ ступенів</vt:lpstr>
      <vt:lpstr>« Виховання компетентної особистості – завдання сучасної школи »</vt:lpstr>
      <vt:lpstr>З історії школи:</vt:lpstr>
      <vt:lpstr>Проблема, над якою працює школа</vt:lpstr>
      <vt:lpstr>Методичне об’єднання класних керівників</vt:lpstr>
      <vt:lpstr>Учнівське саморядування</vt:lpstr>
      <vt:lpstr>Структура учнівського самоврядування</vt:lpstr>
      <vt:lpstr>Модель дитячого громадського об’єднання включає три складових:</vt:lpstr>
      <vt:lpstr>Девіз: « Рідний край, де ми живем,  Україною зовем»</vt:lpstr>
      <vt:lpstr>Структура дитячого об’єднання  « Полісяночка»</vt:lpstr>
      <vt:lpstr> Основні методи роботи </vt:lpstr>
      <vt:lpstr>«Полісяночка» - це ми </vt:lpstr>
      <vt:lpstr> «Правильне виховання криється у природі самого народу,  як вогонь і світло в кремені»                                                                                                   Г.С. Сковорода </vt:lpstr>
      <vt:lpstr>Урок психогімнастики:  Розвивальна вправа: розвиває увагу. « Букви алфавіту»  1 клас</vt:lpstr>
      <vt:lpstr>Визначення самооцінювання молодшого підлітка. Обладнання: бланк для методики « Сходинка» 6 клас</vt:lpstr>
      <vt:lpstr>Урок психогімнастики:  Гра: « Картки загадки»  Мета: розвиває мислення та мовлення. 1 клас</vt:lpstr>
      <vt:lpstr>Тренінгова вправа: « Самооцінка професійно – важливих якостей особистості». 10 клас</vt:lpstr>
      <vt:lpstr>Психологічно – розвивальний етюд: « Побажання». Мета: Побажати своєму одноклкасникові чогось приємного. 1 клас</vt:lpstr>
      <vt:lpstr>Вправа тренінгова: «Станьте в коло». Мета: Представитись, назвати своє ім’я і життєве кредо. 11 клас </vt:lpstr>
      <vt:lpstr>Консультативно – розвивальна робота: «Мій професійний вибір», «Барометр професій». 11 клас</vt:lpstr>
      <vt:lpstr>Психологічний тренінг: « Усе залежить від тебе».  Мета: формувати готовність до професійного самовизначення. 11 клас</vt:lpstr>
      <vt:lpstr>Розвивальна робота з елементів психогімнастики. Мета: розвиток самоконтролю, самодисципліни і уваги. Вправа « Заборонена цифра» 11 клас</vt:lpstr>
      <vt:lpstr>Діагностика профінтересів – ДДО – Клімова.  Роз’яснювальна робота перед діагностикою. 11 клас</vt:lpstr>
      <vt:lpstr>Консультативна робота з першокласниками під час адаптаційного періоду в школі. 1 клас</vt:lpstr>
      <vt:lpstr>Пришкільний табір відпочинку «Веселка»</vt:lpstr>
      <vt:lpstr>Презентация PowerPoint</vt:lpstr>
      <vt:lpstr>Традиції школи</vt:lpstr>
      <vt:lpstr>Свято першого дзвоника</vt:lpstr>
      <vt:lpstr>Свято осені</vt:lpstr>
      <vt:lpstr>День вчителя</vt:lpstr>
      <vt:lpstr>Новий рік</vt:lpstr>
      <vt:lpstr>Останній дзвоник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Устянська загальноосвітня школа І – ІІІ ступенів</dc:title>
  <dc:creator>admin</dc:creator>
  <cp:lastModifiedBy>admin</cp:lastModifiedBy>
  <cp:revision>33</cp:revision>
  <dcterms:created xsi:type="dcterms:W3CDTF">2012-10-01T07:14:52Z</dcterms:created>
  <dcterms:modified xsi:type="dcterms:W3CDTF">2012-10-02T10:27:03Z</dcterms:modified>
</cp:coreProperties>
</file>